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FC8F"/>
    <a:srgbClr val="1BF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01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6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2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00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6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3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6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4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6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9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9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DB33B578-A8C0-4D0F-8846-FBE386EDC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4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56" name="Group 1055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4550150"/>
            <a:ext cx="867485" cy="115439"/>
            <a:chOff x="8910933" y="1861308"/>
            <a:chExt cx="867485" cy="115439"/>
          </a:xfrm>
        </p:grpSpPr>
        <p:sp>
          <p:nvSpPr>
            <p:cNvPr id="1057" name="Rectangle 1056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8" name="Straight Connector 1057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Straight Connector 1058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FADC5FA-1B98-CC97-3217-B7FD764F8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2924" y="1398850"/>
            <a:ext cx="3282152" cy="2030150"/>
          </a:xfrm>
        </p:spPr>
        <p:txBody>
          <a:bodyPr>
            <a:normAutofit/>
          </a:bodyPr>
          <a:lstStyle/>
          <a:p>
            <a:r>
              <a:rPr lang="cs-CZ" dirty="0"/>
              <a:t> CERTIFIKACE</a:t>
            </a:r>
          </a:p>
        </p:txBody>
      </p:sp>
      <p:pic>
        <p:nvPicPr>
          <p:cNvPr id="1028" name="Picture 4" descr="SSL certifikáty – proč byste je měli mít na svém webu? - Tvorba webových  stránek na CMS Wordpress | Webové studio bARTvisions s.r.o.">
            <a:extLst>
              <a:ext uri="{FF2B5EF4-FFF2-40B4-BE49-F238E27FC236}">
                <a16:creationId xmlns:a16="http://schemas.microsoft.com/office/drawing/2014/main" id="{B9824200-FA28-9869-C34B-B3750C9F0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3" r="11587"/>
          <a:stretch/>
        </p:blipFill>
        <p:spPr bwMode="auto">
          <a:xfrm>
            <a:off x="723900" y="1118151"/>
            <a:ext cx="4621696" cy="462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03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1188651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7AA250-46B0-22AE-C065-566842CF1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1"/>
            <a:ext cx="5836920" cy="1288884"/>
          </a:xfrm>
        </p:spPr>
        <p:txBody>
          <a:bodyPr anchor="b">
            <a:normAutofit/>
          </a:bodyPr>
          <a:lstStyle/>
          <a:p>
            <a:pPr algn="ctr"/>
            <a:r>
              <a:rPr lang="cs-CZ" dirty="0"/>
              <a:t>Co to 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90EEF8-87B5-46C4-2F26-6FEB46424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076" y="2728844"/>
            <a:ext cx="5384169" cy="3232826"/>
          </a:xfrm>
        </p:spPr>
        <p:txBody>
          <a:bodyPr anchor="t">
            <a:normAutofit lnSpcReduction="10000"/>
          </a:bodyPr>
          <a:lstStyle/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Söhne"/>
              </a:rPr>
              <a:t>Certifikace na webu je jak takový internetový "</a:t>
            </a:r>
            <a:r>
              <a:rPr lang="cs-CZ" b="0" i="0" dirty="0" err="1">
                <a:effectLst/>
                <a:latin typeface="Söhne"/>
              </a:rPr>
              <a:t>osvědčovací</a:t>
            </a:r>
            <a:r>
              <a:rPr lang="cs-CZ" b="0" i="0" dirty="0">
                <a:effectLst/>
                <a:latin typeface="Söhne"/>
              </a:rPr>
              <a:t> průvodce", kdy nezávislá autorita potvrzuje, že daná webová stránka dodržuje určité standardy a bezpečnostní požadavky. 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Söhne"/>
              </a:rPr>
              <a:t>Tento proces často využívá technologii zvanou SSL</a:t>
            </a: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b="0" i="0" dirty="0" err="1">
                <a:effectLst/>
                <a:latin typeface="Söhne"/>
              </a:rPr>
              <a:t>Secure</a:t>
            </a:r>
            <a:r>
              <a:rPr lang="cs-CZ" b="0" i="0" dirty="0">
                <a:effectLst/>
                <a:latin typeface="Söhne"/>
              </a:rPr>
              <a:t> </a:t>
            </a:r>
            <a:r>
              <a:rPr lang="cs-CZ" b="0" i="0" dirty="0" err="1">
                <a:effectLst/>
                <a:latin typeface="Söhne"/>
              </a:rPr>
              <a:t>Sockets</a:t>
            </a:r>
            <a:r>
              <a:rPr lang="cs-CZ" b="0" i="0" dirty="0">
                <a:effectLst/>
                <a:latin typeface="Söhne"/>
              </a:rPr>
              <a:t> </a:t>
            </a:r>
            <a:r>
              <a:rPr lang="cs-CZ" b="0" i="0" dirty="0" err="1">
                <a:effectLst/>
                <a:latin typeface="Söhne"/>
              </a:rPr>
              <a:t>Layer</a:t>
            </a: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, která zabezpečuje šifrovanou komunikaci mezi uživatelem a webovým serverem.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Skládá se z Klíčovýc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 bodů které si znázorníme dál</a:t>
            </a:r>
            <a:endParaRPr lang="cs-CZ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 descr="Diploma Roll">
            <a:extLst>
              <a:ext uri="{FF2B5EF4-FFF2-40B4-BE49-F238E27FC236}">
                <a16:creationId xmlns:a16="http://schemas.microsoft.com/office/drawing/2014/main" id="{0C99D57C-CD06-C78F-CF11-D15DB369C8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1239" y="1547707"/>
            <a:ext cx="3666392" cy="366639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13418" y="2320171"/>
            <a:ext cx="867485" cy="115439"/>
            <a:chOff x="8910933" y="1861308"/>
            <a:chExt cx="867485" cy="11543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964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>
            <a:extLst>
              <a:ext uri="{FF2B5EF4-FFF2-40B4-BE49-F238E27FC236}">
                <a16:creationId xmlns:a16="http://schemas.microsoft.com/office/drawing/2014/main" id="{78081BFC-6C85-C73D-CAB7-AC70BE2E79AD}"/>
              </a:ext>
            </a:extLst>
          </p:cNvPr>
          <p:cNvSpPr/>
          <p:nvPr/>
        </p:nvSpPr>
        <p:spPr>
          <a:xfrm>
            <a:off x="8423435" y="1074656"/>
            <a:ext cx="3312543" cy="511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BF4E84A-4C55-71F9-AACD-93824FE7D064}"/>
              </a:ext>
            </a:extLst>
          </p:cNvPr>
          <p:cNvSpPr/>
          <p:nvPr/>
        </p:nvSpPr>
        <p:spPr>
          <a:xfrm>
            <a:off x="4394657" y="1074655"/>
            <a:ext cx="3435970" cy="511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71AA3312-B1D3-B924-B983-E62DC1018555}"/>
              </a:ext>
            </a:extLst>
          </p:cNvPr>
          <p:cNvSpPr/>
          <p:nvPr/>
        </p:nvSpPr>
        <p:spPr>
          <a:xfrm>
            <a:off x="536539" y="1074655"/>
            <a:ext cx="3178014" cy="511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DD6EB8AF-0DF3-6BB6-0B2F-469FF4F84882}"/>
              </a:ext>
            </a:extLst>
          </p:cNvPr>
          <p:cNvSpPr txBox="1">
            <a:spLocks/>
          </p:cNvSpPr>
          <p:nvPr/>
        </p:nvSpPr>
        <p:spPr>
          <a:xfrm>
            <a:off x="710445" y="2220034"/>
            <a:ext cx="2730631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0" i="0" dirty="0">
                <a:solidFill>
                  <a:srgbClr val="0D0D0D"/>
                </a:solidFill>
                <a:effectLst/>
                <a:latin typeface="Söhne"/>
              </a:rPr>
              <a:t>Certifikace zajišťuje bezpečný přenos dat mezi uživatelem a webovým serverem pomocí šifrování. To chrání citlivé informace, jako jsou osobní údaje, platební informace a hesla, před neoprávněným přístupem.</a:t>
            </a:r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C9D7A47B-722E-A23E-4BF1-FFC267818252}"/>
              </a:ext>
            </a:extLst>
          </p:cNvPr>
          <p:cNvSpPr txBox="1">
            <a:spLocks/>
          </p:cNvSpPr>
          <p:nvPr/>
        </p:nvSpPr>
        <p:spPr>
          <a:xfrm>
            <a:off x="8831832" y="2220034"/>
            <a:ext cx="2495747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0" i="0" dirty="0">
                <a:solidFill>
                  <a:srgbClr val="0D0D0D"/>
                </a:solidFill>
                <a:effectLst/>
                <a:latin typeface="Söhne"/>
              </a:rPr>
              <a:t>Certifikáty jsou klíčové pro používání bezpečného protokolu HTTPS, což garantuje bezpečný přenos dat mezi webovým prohlížečem a serverem.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98963A7-DB68-2558-1C5B-3CC67A6B43E0}"/>
              </a:ext>
            </a:extLst>
          </p:cNvPr>
          <p:cNvSpPr txBox="1"/>
          <p:nvPr/>
        </p:nvSpPr>
        <p:spPr>
          <a:xfrm>
            <a:off x="748446" y="1313127"/>
            <a:ext cx="26546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Šifrování dat</a:t>
            </a:r>
            <a:r>
              <a:rPr lang="cs-CZ" sz="3200" dirty="0"/>
              <a:t> 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043AF896-E583-BD4E-A2E9-646794C14088}"/>
              </a:ext>
            </a:extLst>
          </p:cNvPr>
          <p:cNvSpPr txBox="1">
            <a:spLocks/>
          </p:cNvSpPr>
          <p:nvPr/>
        </p:nvSpPr>
        <p:spPr>
          <a:xfrm>
            <a:off x="4864769" y="2136374"/>
            <a:ext cx="2495746" cy="39693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0" i="0" dirty="0">
                <a:solidFill>
                  <a:srgbClr val="0D0D0D"/>
                </a:solidFill>
                <a:effectLst/>
                <a:latin typeface="Söhne"/>
              </a:rPr>
              <a:t>Certifikáty jsou vydávány různými důvěryhodnými certifikačními autoritami (CA), které mají specializaci v ověřování a vydávání certifikátů. Mezi známé certifikační autority patří </a:t>
            </a:r>
            <a:r>
              <a:rPr lang="cs-CZ" b="0" i="0" dirty="0" err="1">
                <a:solidFill>
                  <a:srgbClr val="0D0D0D"/>
                </a:solidFill>
                <a:effectLst/>
                <a:latin typeface="Söhne"/>
              </a:rPr>
              <a:t>Let's</a:t>
            </a:r>
            <a:r>
              <a:rPr lang="cs-CZ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cs-CZ" b="0" i="0" dirty="0" err="1">
                <a:solidFill>
                  <a:srgbClr val="0D0D0D"/>
                </a:solidFill>
                <a:effectLst/>
                <a:latin typeface="Söhne"/>
              </a:rPr>
              <a:t>Encrypt</a:t>
            </a:r>
            <a:r>
              <a:rPr lang="cs-CZ" b="0" i="0" dirty="0">
                <a:solidFill>
                  <a:srgbClr val="0D0D0D"/>
                </a:solidFill>
                <a:effectLst/>
                <a:latin typeface="Söhne"/>
              </a:rPr>
              <a:t>, Symantec, </a:t>
            </a:r>
            <a:r>
              <a:rPr lang="cs-CZ" b="0" i="0" dirty="0" err="1">
                <a:solidFill>
                  <a:srgbClr val="0D0D0D"/>
                </a:solidFill>
                <a:effectLst/>
                <a:latin typeface="Söhne"/>
              </a:rPr>
              <a:t>Comodo</a:t>
            </a:r>
            <a:r>
              <a:rPr lang="cs-CZ" b="0" i="0" dirty="0">
                <a:solidFill>
                  <a:srgbClr val="0D0D0D"/>
                </a:solidFill>
                <a:effectLst/>
                <a:latin typeface="Söhne"/>
              </a:rPr>
              <a:t> a další.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62FEDDA-0965-6A53-4F17-C8ECBED89F94}"/>
              </a:ext>
            </a:extLst>
          </p:cNvPr>
          <p:cNvSpPr txBox="1"/>
          <p:nvPr/>
        </p:nvSpPr>
        <p:spPr>
          <a:xfrm>
            <a:off x="4398778" y="1313127"/>
            <a:ext cx="36393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Autorita certifikátu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CBFA100-8F95-81B6-607A-FEDEE7ACFAB4}"/>
              </a:ext>
            </a:extLst>
          </p:cNvPr>
          <p:cNvSpPr txBox="1"/>
          <p:nvPr/>
        </p:nvSpPr>
        <p:spPr>
          <a:xfrm>
            <a:off x="8557966" y="1354958"/>
            <a:ext cx="35633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Protokol HTTPS</a:t>
            </a:r>
          </a:p>
        </p:txBody>
      </p:sp>
    </p:spTree>
    <p:extLst>
      <p:ext uri="{BB962C8B-B14F-4D97-AF65-F5344CB8AC3E}">
        <p14:creationId xmlns:p14="http://schemas.microsoft.com/office/powerpoint/2010/main" val="158793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706C79-C2BC-ECD4-9755-4E801D9DF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26" y="723901"/>
            <a:ext cx="5465148" cy="1288884"/>
          </a:xfrm>
        </p:spPr>
        <p:txBody>
          <a:bodyPr anchor="b">
            <a:normAutofit/>
          </a:bodyPr>
          <a:lstStyle/>
          <a:p>
            <a:pPr algn="ctr"/>
            <a:r>
              <a:rPr lang="cs-CZ" dirty="0"/>
              <a:t>Proč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5A9B80-26A2-8D03-DF6D-01D293C1C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26" y="2732545"/>
            <a:ext cx="5465149" cy="3232826"/>
          </a:xfrm>
        </p:spPr>
        <p:txBody>
          <a:bodyPr anchor="t">
            <a:normAutofit/>
          </a:bodyPr>
          <a:lstStyle/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latin typeface="Söhne"/>
              </a:rPr>
              <a:t>Zlepšení SEO: </a:t>
            </a:r>
            <a:r>
              <a:rPr lang="cs-CZ" sz="1400" dirty="0">
                <a:latin typeface="Söhne"/>
              </a:rPr>
              <a:t>Google a další vyhledávače mají rády webové stránky s certifikátem. To může pozitivně ovlivnit pozici stránky ve výsledcích vyhledávání.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b="1" i="0" dirty="0">
                <a:effectLst/>
                <a:latin typeface="Söhne"/>
                <a:cs typeface="Arial" panose="020B0604020202020204" pitchFamily="34" charset="0"/>
              </a:rPr>
              <a:t>Ochrana proti útokům: </a:t>
            </a:r>
            <a:r>
              <a:rPr lang="cs-CZ" sz="1400" b="0" i="0" dirty="0">
                <a:effectLst/>
                <a:latin typeface="Söhne"/>
                <a:cs typeface="Arial" panose="020B0604020202020204" pitchFamily="34" charset="0"/>
              </a:rPr>
              <a:t>Certifikáty pomáhají ochránit stránky před různými druhy útoků. Jsou jak ochranná vesta pro webové projekty.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latin typeface="Söhne"/>
              </a:rPr>
              <a:t>Šifrování dat: </a:t>
            </a:r>
            <a:r>
              <a:rPr lang="cs-CZ" sz="1400" dirty="0">
                <a:latin typeface="Söhne"/>
              </a:rPr>
              <a:t>Certifikáty zajistí, že citlivé informace, jako třeba tvé osobní údaje nebo hesla, jsou při jejich cestě na web šifrované a chráněné.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latin typeface="Söhne"/>
              </a:rPr>
              <a:t>Důvěra uživatelů:</a:t>
            </a:r>
            <a:r>
              <a:rPr lang="cs-CZ" sz="1400" dirty="0">
                <a:latin typeface="Söhne"/>
              </a:rPr>
              <a:t> Přítomnost certifikátu posiluje důvěru uživatelů. Když vidí symbol zámku a HTTPS, cítí se v bezpečí a pohodlněji interagují s webem.</a:t>
            </a:r>
          </a:p>
          <a:p>
            <a:pPr algn="ctr">
              <a:lnSpc>
                <a:spcPct val="100000"/>
              </a:lnSpc>
            </a:pPr>
            <a:endParaRPr lang="cs-CZ" sz="1400" dirty="0"/>
          </a:p>
          <a:p>
            <a:pPr algn="ctr">
              <a:lnSpc>
                <a:spcPct val="100000"/>
              </a:lnSpc>
            </a:pPr>
            <a:endParaRPr lang="cs-CZ" sz="1400" b="0" i="0" dirty="0">
              <a:effectLst/>
              <a:latin typeface="Söhne"/>
            </a:endParaRPr>
          </a:p>
        </p:txBody>
      </p:sp>
      <p:pic>
        <p:nvPicPr>
          <p:cNvPr id="5" name="Picture 4" descr="Visací zámek na základní desce počítače">
            <a:extLst>
              <a:ext uri="{FF2B5EF4-FFF2-40B4-BE49-F238E27FC236}">
                <a16:creationId xmlns:a16="http://schemas.microsoft.com/office/drawing/2014/main" id="{ABE3C7FA-53D7-AC34-7099-C9BC6C1499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6073" r="39426" b="-1"/>
          <a:stretch/>
        </p:blipFill>
        <p:spPr>
          <a:xfrm>
            <a:off x="7620000" y="10"/>
            <a:ext cx="457200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799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1188651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4E0069-27F9-56E3-4BBD-A163B876F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1"/>
            <a:ext cx="5836920" cy="1288884"/>
          </a:xfrm>
        </p:spPr>
        <p:txBody>
          <a:bodyPr anchor="b">
            <a:normAutofit/>
          </a:bodyPr>
          <a:lstStyle/>
          <a:p>
            <a:pPr algn="ctr"/>
            <a:r>
              <a:rPr lang="cs-CZ" dirty="0"/>
              <a:t>Kde sehnat?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8F080D-A151-ED79-D78F-077BBAE2E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529" y="2732545"/>
            <a:ext cx="5384169" cy="3232826"/>
          </a:xfrm>
        </p:spPr>
        <p:txBody>
          <a:bodyPr anchor="t">
            <a:norm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b="1" dirty="0" err="1">
                <a:latin typeface="Söhne"/>
              </a:rPr>
              <a:t>Certifikátoři</a:t>
            </a:r>
            <a:r>
              <a:rPr lang="cs-CZ" b="1" dirty="0">
                <a:latin typeface="Söhne"/>
              </a:rPr>
              <a:t>: </a:t>
            </a:r>
            <a:r>
              <a:rPr lang="cs-CZ" dirty="0">
                <a:latin typeface="Söhne"/>
              </a:rPr>
              <a:t>ssls.cz, comodosslstore.com </a:t>
            </a:r>
            <a:r>
              <a:rPr lang="cs-CZ" b="0" i="0" dirty="0">
                <a:effectLst/>
                <a:latin typeface="Söhne"/>
              </a:rPr>
              <a:t>Koupíš je přímo nebo přes tvého poskytovatele hostingu.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b="1" dirty="0" err="1">
                <a:latin typeface="Söhne"/>
              </a:rPr>
              <a:t>Let‘s</a:t>
            </a:r>
            <a:r>
              <a:rPr lang="cs-CZ" b="1" dirty="0">
                <a:latin typeface="Söhne"/>
              </a:rPr>
              <a:t> </a:t>
            </a:r>
            <a:r>
              <a:rPr lang="cs-CZ" b="1" dirty="0" err="1">
                <a:latin typeface="Söhne"/>
              </a:rPr>
              <a:t>Encrypt</a:t>
            </a:r>
            <a:r>
              <a:rPr lang="cs-CZ" b="1" dirty="0">
                <a:latin typeface="Söhne"/>
              </a:rPr>
              <a:t>:</a:t>
            </a:r>
            <a:r>
              <a:rPr lang="cs-CZ" dirty="0">
                <a:latin typeface="Söhne"/>
              </a:rPr>
              <a:t> Je to zdarma certifikace pokud jste schopni ukázat kontrolu nad doménou.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b="1" dirty="0">
                <a:latin typeface="Söhne"/>
              </a:rPr>
              <a:t>Registrátoři domén: </a:t>
            </a:r>
            <a:r>
              <a:rPr lang="cs-CZ" b="0" i="0" dirty="0">
                <a:effectLst/>
                <a:latin typeface="Söhne"/>
              </a:rPr>
              <a:t>Někteří registrátoři domén taky nabízí certifikáty. </a:t>
            </a:r>
            <a:r>
              <a:rPr lang="cs-CZ" dirty="0">
                <a:latin typeface="Söhne"/>
              </a:rPr>
              <a:t>P</a:t>
            </a:r>
            <a:r>
              <a:rPr lang="cs-CZ" b="0" i="0" dirty="0">
                <a:effectLst/>
                <a:latin typeface="Söhne"/>
              </a:rPr>
              <a:t>ohodlné řešení, pokud už máte doménu u nějaké společnosti.</a:t>
            </a:r>
            <a:endParaRPr lang="cs-CZ" dirty="0">
              <a:latin typeface="Söhne"/>
            </a:endParaRPr>
          </a:p>
        </p:txBody>
      </p:sp>
      <p:pic>
        <p:nvPicPr>
          <p:cNvPr id="7" name="Graphic 6" descr="Zámek">
            <a:extLst>
              <a:ext uri="{FF2B5EF4-FFF2-40B4-BE49-F238E27FC236}">
                <a16:creationId xmlns:a16="http://schemas.microsoft.com/office/drawing/2014/main" id="{A8DE63E7-DE31-6616-D0A0-0CC1FC72E3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1239" y="1547707"/>
            <a:ext cx="3666392" cy="366639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13418" y="2320171"/>
            <a:ext cx="867485" cy="115439"/>
            <a:chOff x="8910933" y="1861308"/>
            <a:chExt cx="867485" cy="1154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7210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9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3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1188651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D0C603-1AE3-63E8-02EC-5294F3D5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1"/>
            <a:ext cx="5836920" cy="1288884"/>
          </a:xfrm>
        </p:spPr>
        <p:txBody>
          <a:bodyPr anchor="b">
            <a:normAutofit/>
          </a:bodyPr>
          <a:lstStyle/>
          <a:p>
            <a:pPr algn="ctr"/>
            <a:r>
              <a:rPr lang="cs-CZ"/>
              <a:t>Typy certifikátu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F9E2B1-851A-E498-DA10-D88D83AA5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529" y="2732545"/>
            <a:ext cx="5384169" cy="3232826"/>
          </a:xfrm>
        </p:spPr>
        <p:txBody>
          <a:bodyPr anchor="t"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latin typeface="Söhne"/>
              </a:rPr>
              <a:t>SSL/TLS Certifikáty</a:t>
            </a:r>
            <a:r>
              <a:rPr lang="cs-CZ" sz="1600" b="1" dirty="0"/>
              <a:t>: </a:t>
            </a:r>
          </a:p>
          <a:p>
            <a:pPr algn="ctr">
              <a:lnSpc>
                <a:spcPct val="100000"/>
              </a:lnSpc>
            </a:pPr>
            <a:r>
              <a:rPr lang="cs-CZ" sz="1600" dirty="0">
                <a:latin typeface="Söhne"/>
              </a:rPr>
              <a:t>1) DV (</a:t>
            </a:r>
            <a:r>
              <a:rPr lang="cs-CZ" sz="1600" dirty="0" err="1">
                <a:latin typeface="Söhne"/>
              </a:rPr>
              <a:t>Domain</a:t>
            </a:r>
            <a:r>
              <a:rPr lang="cs-CZ" sz="1600" dirty="0">
                <a:latin typeface="Söhne"/>
              </a:rPr>
              <a:t> </a:t>
            </a:r>
            <a:r>
              <a:rPr lang="cs-CZ" sz="1600" dirty="0" err="1">
                <a:latin typeface="Söhne"/>
              </a:rPr>
              <a:t>Validated</a:t>
            </a:r>
            <a:r>
              <a:rPr lang="cs-CZ" sz="1600" dirty="0">
                <a:latin typeface="Söhne"/>
              </a:rPr>
              <a:t>): CA potvrdí ovládání dané domény.</a:t>
            </a:r>
          </a:p>
          <a:p>
            <a:pPr algn="ctr">
              <a:lnSpc>
                <a:spcPct val="100000"/>
              </a:lnSpc>
            </a:pPr>
            <a:r>
              <a:rPr lang="cs-CZ" sz="1600" dirty="0">
                <a:latin typeface="Söhne"/>
              </a:rPr>
              <a:t>2) OV (</a:t>
            </a:r>
            <a:r>
              <a:rPr lang="cs-CZ" sz="1600" dirty="0" err="1">
                <a:latin typeface="Söhne"/>
              </a:rPr>
              <a:t>Organization</a:t>
            </a:r>
            <a:r>
              <a:rPr lang="cs-CZ" sz="1600" dirty="0">
                <a:latin typeface="Söhne"/>
              </a:rPr>
              <a:t> </a:t>
            </a:r>
            <a:r>
              <a:rPr lang="cs-CZ" sz="1600" dirty="0" err="1">
                <a:latin typeface="Söhne"/>
              </a:rPr>
              <a:t>Validated</a:t>
            </a:r>
            <a:r>
              <a:rPr lang="cs-CZ" sz="1600" dirty="0">
                <a:latin typeface="Söhne"/>
              </a:rPr>
              <a:t>): CA ověří identitu a legitimitu organizace.</a:t>
            </a:r>
          </a:p>
          <a:p>
            <a:pPr algn="ctr">
              <a:lnSpc>
                <a:spcPct val="100000"/>
              </a:lnSpc>
            </a:pPr>
            <a:r>
              <a:rPr lang="cs-CZ" sz="1600" dirty="0">
                <a:latin typeface="Söhne"/>
              </a:rPr>
              <a:t>3) EV (</a:t>
            </a:r>
            <a:r>
              <a:rPr lang="cs-CZ" sz="1600" dirty="0" err="1">
                <a:latin typeface="Söhne"/>
              </a:rPr>
              <a:t>Extended</a:t>
            </a:r>
            <a:r>
              <a:rPr lang="cs-CZ" sz="1600" dirty="0">
                <a:latin typeface="Söhne"/>
              </a:rPr>
              <a:t> </a:t>
            </a:r>
            <a:r>
              <a:rPr lang="cs-CZ" sz="1600" dirty="0" err="1">
                <a:latin typeface="Söhne"/>
              </a:rPr>
              <a:t>Validation</a:t>
            </a:r>
            <a:r>
              <a:rPr lang="cs-CZ" sz="1600" dirty="0">
                <a:latin typeface="Söhne"/>
              </a:rPr>
              <a:t>): Nejvyšší úroveň, kde CA pečlivě ověří identitu a legitimitu</a:t>
            </a:r>
          </a:p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latin typeface="Söhne"/>
              </a:rPr>
              <a:t>Email Certifikáty</a:t>
            </a:r>
            <a:r>
              <a:rPr lang="cs-CZ" sz="1600" dirty="0">
                <a:latin typeface="Söhne"/>
              </a:rPr>
              <a:t>: Slouží k šifrování a podepisování e-mailové komunikace.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b="1" dirty="0" err="1">
                <a:latin typeface="Söhne"/>
              </a:rPr>
              <a:t>Wildcard</a:t>
            </a:r>
            <a:r>
              <a:rPr lang="cs-CZ" sz="1600" b="1" dirty="0">
                <a:latin typeface="Söhne"/>
              </a:rPr>
              <a:t> Certifikáty: </a:t>
            </a:r>
            <a:r>
              <a:rPr lang="cs-CZ" sz="1600" dirty="0">
                <a:latin typeface="Söhne"/>
              </a:rPr>
              <a:t>Zabezpečují všechny subdomény jedné domény jedním certifikátem</a:t>
            </a:r>
            <a:r>
              <a:rPr lang="cs-CZ" sz="1600" dirty="0"/>
              <a:t>.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7" name="Graphic 6" descr="Diplom">
            <a:extLst>
              <a:ext uri="{FF2B5EF4-FFF2-40B4-BE49-F238E27FC236}">
                <a16:creationId xmlns:a16="http://schemas.microsoft.com/office/drawing/2014/main" id="{1DC2B514-C2F2-F66D-C94C-4ABDB509D4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1239" y="1547707"/>
            <a:ext cx="3666392" cy="3666392"/>
          </a:xfrm>
          <a:prstGeom prst="rect">
            <a:avLst/>
          </a:prstGeom>
        </p:spPr>
      </p:pic>
      <p:grpSp>
        <p:nvGrpSpPr>
          <p:cNvPr id="36" name="Group 15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13418" y="2320171"/>
            <a:ext cx="867485" cy="115439"/>
            <a:chOff x="8910933" y="1861308"/>
            <a:chExt cx="867485" cy="115439"/>
          </a:xfrm>
        </p:grpSpPr>
        <p:sp>
          <p:nvSpPr>
            <p:cNvPr id="37" name="Rectangle 16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601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0903" y="159026"/>
            <a:ext cx="5778697" cy="6542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F29876-A922-C2F1-F66A-FEC9ACAA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264" y="733100"/>
            <a:ext cx="4618836" cy="1275669"/>
          </a:xfrm>
        </p:spPr>
        <p:txBody>
          <a:bodyPr anchor="b">
            <a:normAutofit/>
          </a:bodyPr>
          <a:lstStyle/>
          <a:p>
            <a:pPr algn="ctr"/>
            <a:r>
              <a:rPr lang="cs-CZ" b="0" i="0">
                <a:effectLst/>
                <a:latin typeface="Segoe UI" panose="020B0502040204020203" pitchFamily="34" charset="0"/>
              </a:rPr>
              <a:t>Za kolik?</a:t>
            </a:r>
            <a:br>
              <a:rPr lang="cs-CZ" b="0" i="0">
                <a:effectLst/>
                <a:latin typeface="Segoe UI" panose="020B0502040204020203" pitchFamily="34" charset="0"/>
              </a:rPr>
            </a:br>
            <a:endParaRPr lang="cs-CZ"/>
          </a:p>
        </p:txBody>
      </p:sp>
      <p:sp>
        <p:nvSpPr>
          <p:cNvPr id="27" name="Zástupný obsah 2">
            <a:extLst>
              <a:ext uri="{FF2B5EF4-FFF2-40B4-BE49-F238E27FC236}">
                <a16:creationId xmlns:a16="http://schemas.microsoft.com/office/drawing/2014/main" id="{CCC5D097-175D-A3D2-9D60-B56831949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615" y="2216151"/>
            <a:ext cx="3943575" cy="3390900"/>
          </a:xfrm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1700" dirty="0">
                <a:latin typeface="Söhne"/>
              </a:rPr>
              <a:t>Cena SSL/TLS certifikátu může záviset na několika faktorech, včetně typu certifikátu, délky platnosti, certifikační autority (CA) a také na dodatečných funkcích, které certifikát nabízí.</a:t>
            </a:r>
          </a:p>
          <a:p>
            <a:pPr algn="ctr">
              <a:lnSpc>
                <a:spcPct val="100000"/>
              </a:lnSpc>
            </a:pPr>
            <a:endParaRPr lang="cs-CZ" sz="1700" dirty="0">
              <a:latin typeface="Söhne"/>
            </a:endParaRP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700" dirty="0">
                <a:latin typeface="Söhne"/>
              </a:rPr>
              <a:t>Cena za standartní certifikát muže jít od 169 Kč (</a:t>
            </a:r>
            <a:r>
              <a:rPr lang="cs-CZ" sz="1700" dirty="0" err="1">
                <a:latin typeface="Söhne"/>
              </a:rPr>
              <a:t>AlpiroSSL</a:t>
            </a:r>
            <a:r>
              <a:rPr lang="cs-CZ" sz="1700" dirty="0">
                <a:latin typeface="Söhne"/>
              </a:rPr>
              <a:t>) do 15 490 Kč (</a:t>
            </a:r>
            <a:r>
              <a:rPr lang="cs-CZ" sz="1700" dirty="0" err="1">
                <a:latin typeface="Söhne"/>
              </a:rPr>
              <a:t>Sectigo</a:t>
            </a:r>
            <a:r>
              <a:rPr lang="cs-CZ" sz="1700" dirty="0">
                <a:latin typeface="Söhne"/>
              </a:rPr>
              <a:t>)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700" dirty="0">
                <a:latin typeface="Söhne"/>
              </a:rPr>
              <a:t>Potom je zde </a:t>
            </a:r>
            <a:r>
              <a:rPr lang="cs-CZ" sz="1700" dirty="0" err="1">
                <a:latin typeface="Söhne"/>
              </a:rPr>
              <a:t>Let‘s</a:t>
            </a:r>
            <a:r>
              <a:rPr lang="cs-CZ" sz="1700" dirty="0">
                <a:latin typeface="Söhne"/>
              </a:rPr>
              <a:t> </a:t>
            </a:r>
            <a:r>
              <a:rPr lang="cs-CZ" sz="1700" dirty="0" err="1">
                <a:latin typeface="Söhne"/>
              </a:rPr>
              <a:t>Encrypt</a:t>
            </a:r>
            <a:r>
              <a:rPr lang="cs-CZ" sz="1700" dirty="0">
                <a:latin typeface="Söhne"/>
              </a:rPr>
              <a:t> který je zdarma peněžně</a:t>
            </a:r>
          </a:p>
          <a:p>
            <a:pPr algn="ctr">
              <a:lnSpc>
                <a:spcPct val="100000"/>
              </a:lnSpc>
            </a:pPr>
            <a:endParaRPr lang="cs-CZ" sz="1700" dirty="0">
              <a:latin typeface="Söhne"/>
            </a:endParaRP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700" dirty="0">
              <a:latin typeface="Söhne"/>
            </a:endParaRPr>
          </a:p>
          <a:p>
            <a:pPr algn="ctr">
              <a:lnSpc>
                <a:spcPct val="100000"/>
              </a:lnSpc>
            </a:pPr>
            <a:endParaRPr lang="cs-CZ" sz="1700" dirty="0">
              <a:latin typeface="Söhne"/>
            </a:endParaRPr>
          </a:p>
        </p:txBody>
      </p:sp>
      <p:pic>
        <p:nvPicPr>
          <p:cNvPr id="5" name="Picture 4" descr="Čísla z burzy cenných papírů">
            <a:extLst>
              <a:ext uri="{FF2B5EF4-FFF2-40B4-BE49-F238E27FC236}">
                <a16:creationId xmlns:a16="http://schemas.microsoft.com/office/drawing/2014/main" id="{5DF2812F-DAFE-9DB7-5F05-00AAE0E138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1074" r="19592" b="-1"/>
          <a:stretch/>
        </p:blipFill>
        <p:spPr>
          <a:xfrm>
            <a:off x="1682" y="10"/>
            <a:ext cx="609600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3745597-CF0F-4C14-83C4-612B382A9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5849932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1CB755-D435-4BD8-A3DB-B304ED0E7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7F2CAE-48A1-4EAD-BDD1-4DA217AC0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8FB73A0-9D61-4989-BA5F-7EF6308D8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3093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DB236-511C-186F-DFAB-6054FFFFA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ho nahrát na web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F20831-309A-D20B-CA53-77F158E74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D0D0D"/>
                </a:solidFill>
                <a:effectLst/>
                <a:latin typeface="Söhne"/>
              </a:rPr>
              <a:t>Pro instalaci SSL certifikátu na svůj web bude postup záviset na konkrétním webovém serveru, který používáte.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D0D0D"/>
                </a:solidFill>
                <a:latin typeface="Söhne"/>
              </a:rPr>
              <a:t>Instalace certifikátu pro WEDOS:</a:t>
            </a:r>
            <a:endParaRPr lang="cs-CZ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8860EE5-604B-8871-1B9A-19184B940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886" y="2599435"/>
            <a:ext cx="4947272" cy="378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99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AB7CFDD-E67B-4078-9BD0-D09D4200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91E377-3C4E-4C42-B42C-858169F3A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Lidská tvář, úsměv, osoba&#10;&#10;Popis byl vytvořen automaticky">
            <a:extLst>
              <a:ext uri="{FF2B5EF4-FFF2-40B4-BE49-F238E27FC236}">
                <a16:creationId xmlns:a16="http://schemas.microsoft.com/office/drawing/2014/main" id="{22F9F346-F468-345A-D736-32137BEDCD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8" b="24091"/>
          <a:stretch/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61A9558-D9FE-5285-780E-23C33128F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99" y="1899558"/>
            <a:ext cx="8974599" cy="207732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9600" kern="1200" cap="all" spc="39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Toť</a:t>
            </a:r>
            <a:r>
              <a:rPr lang="en-US" sz="9600" kern="1200" cap="all" spc="39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jest </a:t>
            </a:r>
            <a:r>
              <a:rPr lang="en-US" sz="9600" kern="1200" cap="all" spc="39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vše</a:t>
            </a:r>
            <a:endParaRPr lang="en-US" sz="9600" kern="1200" cap="all" spc="39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B7537E-7B93-4306-B9DF-4CD583E0A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37480"/>
            <a:ext cx="867485" cy="115439"/>
            <a:chOff x="8910933" y="1861308"/>
            <a:chExt cx="867485" cy="1154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0AB796C-11E6-468E-9C0D-38940D8E2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FC9ACE4-DF02-4B56-B482-DDAD2EC09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99CC309-9401-4122-8206-A304650EF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0671570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GC1">
      <a:dk1>
        <a:sysClr val="windowText" lastClr="000000"/>
      </a:dk1>
      <a:lt1>
        <a:sysClr val="window" lastClr="FFFFFF"/>
      </a:lt1>
      <a:dk2>
        <a:srgbClr val="2C2830"/>
      </a:dk2>
      <a:lt2>
        <a:srgbClr val="E0DCE1"/>
      </a:lt2>
      <a:accent1>
        <a:srgbClr val="908193"/>
      </a:accent1>
      <a:accent2>
        <a:srgbClr val="A08889"/>
      </a:accent2>
      <a:accent3>
        <a:srgbClr val="B48C7E"/>
      </a:accent3>
      <a:accent4>
        <a:srgbClr val="809C9B"/>
      </a:accent4>
      <a:accent5>
        <a:srgbClr val="899F91"/>
      </a:accent5>
      <a:accent6>
        <a:srgbClr val="728274"/>
      </a:accent6>
      <a:hlink>
        <a:srgbClr val="837585"/>
      </a:hlink>
      <a:folHlink>
        <a:srgbClr val="677E83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60F7F411C0B439CAD998790141529" ma:contentTypeVersion="12" ma:contentTypeDescription="Create a new document." ma:contentTypeScope="" ma:versionID="e6fb118f159c43defe8497905d1e8eb6">
  <xsd:schema xmlns:xsd="http://www.w3.org/2001/XMLSchema" xmlns:xs="http://www.w3.org/2001/XMLSchema" xmlns:p="http://schemas.microsoft.com/office/2006/metadata/properties" xmlns:ns2="8830c0e5-7d78-4bda-85e0-ab32cf33f47c" xmlns:ns3="35177658-6cab-4cd8-833c-a158d928267c" targetNamespace="http://schemas.microsoft.com/office/2006/metadata/properties" ma:root="true" ma:fieldsID="3ba9d60174ef63068adcb546328b3fcc" ns2:_="" ns3:_="">
    <xsd:import namespace="8830c0e5-7d78-4bda-85e0-ab32cf33f47c"/>
    <xsd:import namespace="35177658-6cab-4cd8-833c-a158d928267c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30c0e5-7d78-4bda-85e0-ab32cf33f47c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37149e2-836e-4746-86bf-22452e7ecd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77658-6cab-4cd8-833c-a158d928267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ff9c702-e04f-42c8-b103-9a98e00a3b07}" ma:internalName="TaxCatchAll" ma:showField="CatchAllData" ma:web="35177658-6cab-4cd8-833c-a158d92826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E68D21-06C7-4574-BBB9-E46B9842EF75}"/>
</file>

<file path=customXml/itemProps2.xml><?xml version="1.0" encoding="utf-8"?>
<ds:datastoreItem xmlns:ds="http://schemas.openxmlformats.org/officeDocument/2006/customXml" ds:itemID="{88FAA491-FA8A-47DF-B00C-73FFD52618CC}"/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486</Words>
  <Application>Microsoft Office PowerPoint</Application>
  <PresentationFormat>Širokoúhlá obrazovka</PresentationFormat>
  <Paragraphs>37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Bembo</vt:lpstr>
      <vt:lpstr>Segoe UI</vt:lpstr>
      <vt:lpstr>Söhne</vt:lpstr>
      <vt:lpstr>AdornVTI</vt:lpstr>
      <vt:lpstr> CERTIFIKACE</vt:lpstr>
      <vt:lpstr>Co to e</vt:lpstr>
      <vt:lpstr>Prezentace aplikace PowerPoint</vt:lpstr>
      <vt:lpstr>Proč</vt:lpstr>
      <vt:lpstr>Kde sehnat?</vt:lpstr>
      <vt:lpstr>Typy certifikátu</vt:lpstr>
      <vt:lpstr>Za kolik? </vt:lpstr>
      <vt:lpstr>Jak ho nahrát na web ?</vt:lpstr>
      <vt:lpstr>Toť jest vše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CERTIFIKACE</dc:title>
  <dc:creator>Kočí Josef (4TA)</dc:creator>
  <cp:lastModifiedBy>Kočí Josef (4TA)</cp:lastModifiedBy>
  <cp:revision>1</cp:revision>
  <dcterms:created xsi:type="dcterms:W3CDTF">2024-03-03T11:50:05Z</dcterms:created>
  <dcterms:modified xsi:type="dcterms:W3CDTF">2024-03-03T16:57:18Z</dcterms:modified>
</cp:coreProperties>
</file>